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23"/>
  </p:notesMasterIdLst>
  <p:handoutMasterIdLst>
    <p:handoutMasterId r:id="rId24"/>
  </p:handoutMasterIdLst>
  <p:sldIdLst>
    <p:sldId id="256" r:id="rId4"/>
    <p:sldId id="441" r:id="rId5"/>
    <p:sldId id="453" r:id="rId6"/>
    <p:sldId id="443" r:id="rId7"/>
    <p:sldId id="461" r:id="rId8"/>
    <p:sldId id="462" r:id="rId9"/>
    <p:sldId id="460" r:id="rId10"/>
    <p:sldId id="468" r:id="rId11"/>
    <p:sldId id="446" r:id="rId12"/>
    <p:sldId id="463" r:id="rId13"/>
    <p:sldId id="464" r:id="rId14"/>
    <p:sldId id="465" r:id="rId15"/>
    <p:sldId id="466" r:id="rId16"/>
    <p:sldId id="467" r:id="rId17"/>
    <p:sldId id="469" r:id="rId18"/>
    <p:sldId id="470" r:id="rId19"/>
    <p:sldId id="471" r:id="rId20"/>
    <p:sldId id="454" r:id="rId21"/>
    <p:sldId id="472" r:id="rId22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known unknown" initials="un" lastIdx="11" clrIdx="0"/>
  <p:cmAuthor id="1" name="Mark Constas" initials="MC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4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9" autoAdjust="0"/>
    <p:restoredTop sz="80300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0"/>
    </p:cViewPr>
  </p:sorterViewPr>
  <p:notesViewPr>
    <p:cSldViewPr>
      <p:cViewPr varScale="1">
        <p:scale>
          <a:sx n="82" d="100"/>
          <a:sy n="82" d="100"/>
        </p:scale>
        <p:origin x="-1962" y="-7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3" y="1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E27A8-4892-4154-B52D-D6DF57E64DF0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760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3" y="8817760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5E82F-0DA1-4CAE-A04F-3CD0157631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98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1F709-1019-4B5E-A58B-2717B614BF2E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74382-BF8E-4DDF-96A0-73C4B7F6E3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66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472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909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612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430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32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4086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07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3DD1B-7671-DD42-CBEF-8EAB8B985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B539BB-DB91-C57F-553D-203E261FC5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A53FC5-8995-F2B8-60CD-66526B6057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15B50-85FD-94DE-1A7E-916E6BB8D0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17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244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203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2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895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46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45CC4-B367-4478-A1BC-DD481B180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897CD-7F5F-49CC-9EFF-D669730FA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F5331-51F2-4B57-B29E-0E046D414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4C49-8E1D-43EF-A29A-8F0293BCD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5C77F-CE4B-411F-8DEC-7796D8504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EBDA9-8DAF-4A96-A45A-C904E65B4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E3315-7CB4-49FA-BDC9-2647988B0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A5C9C-BDE1-4F2B-87D7-D7B8414A7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0688E-26BF-42CB-9B20-3F245BC68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80241-5CFE-4131-8F4C-765668E11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F91BA-7238-4992-866A-3F6456D1E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6512E-2F75-4124-8CF6-6E27E5D4E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A925-979D-46BB-B0C8-3B20DE5AB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A52B4-3E4C-4C49-9DFC-822C9339D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97987-5A7C-4D1F-9764-AC62594E5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F224-FC5C-4FF6-B592-957DB1AAB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ECCED-BE80-4923-85BC-3A994D1F7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E5193-FE29-4994-8F0D-48BB119C3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461D-004A-462B-B444-A44B43D17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3D0B0-0FF7-481A-8C5E-E1C2DD9F1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E1F2D-9577-4D5D-AA0B-292890EE5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5CF60-CC65-408B-85CF-DDCDC96AF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7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0A39545-C29A-4219-9954-8CBAD17CD477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287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287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09042F12-B1C6-4FC0-98D0-EC25156C4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EBB05BFC-9CD9-43B3-8F3E-99C41BBB7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elsevier.com/authors/policies-and-guidelines/credit-author-statement" TargetMode="External"/><Relationship Id="rId4" Type="http://schemas.openxmlformats.org/officeDocument/2006/relationships/hyperlink" Target="https://publicationethics.org/authorship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services.cornell.edu/resources/irb-train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9200"/>
            <a:ext cx="9144000" cy="1470025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Chris Barrett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STARS professional development training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May 1,</a:t>
            </a:r>
            <a:r>
              <a:rPr lang="en-US" sz="2700" dirty="0">
                <a:latin typeface="Georgia" pitchFamily="18" charset="0"/>
              </a:rPr>
              <a:t> 2025</a:t>
            </a:r>
            <a:br>
              <a:rPr lang="en-US" sz="2700" dirty="0">
                <a:latin typeface="Georgia" pitchFamily="18" charset="0"/>
              </a:rPr>
            </a:br>
            <a:endParaRPr lang="en-US" sz="2700" dirty="0"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706" y="2286000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Georgia" pitchFamily="18" charset="0"/>
              </a:rPr>
              <a:t>Some Principles and Good Practices to Safeguard Research Ethics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1" y="1219200"/>
            <a:ext cx="891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You are also obliged to fully acknowledge your sources. 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Give credit to those who produced data.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Secondary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4670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1" y="1219200"/>
            <a:ext cx="89153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And give credit to those whose ideas or prior findings inform your work.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Plagiarism (even ‘inadvertent’ plagiarism)</a:t>
            </a:r>
          </a:p>
          <a:p>
            <a:endParaRPr lang="en-US" sz="2400" b="1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Blatant dishonesty, misrepresenting others’ work as your own.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Intellectual property theft </a:t>
            </a:r>
            <a:r>
              <a:rPr lang="en-US" sz="2400" i="1" dirty="0">
                <a:latin typeface="Georgia" pitchFamily="18" charset="0"/>
              </a:rPr>
              <a:t>whether or not it was intentional</a:t>
            </a:r>
            <a:r>
              <a:rPr lang="en-US" sz="2400" dirty="0">
                <a:latin typeface="Georgia" pitchFamily="18" charset="0"/>
              </a:rPr>
              <a:t>. 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Secondary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7538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1" y="1219200"/>
            <a:ext cx="89153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Plagiarism best avoided by good research habits</a:t>
            </a:r>
            <a:r>
              <a:rPr lang="en-US" sz="2400" dirty="0">
                <a:latin typeface="Georgia" pitchFamily="18" charset="0"/>
              </a:rPr>
              <a:t>:</a:t>
            </a:r>
          </a:p>
          <a:p>
            <a:endParaRPr lang="en-US" sz="2400" dirty="0">
              <a:latin typeface="Georgia" pitchFamily="18" charset="0"/>
            </a:endParaRP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Take careful notes on materials you read, noting direct quotes with “” and page numbers. Then report explicitly in your draft text.</a:t>
            </a:r>
          </a:p>
          <a:p>
            <a:pPr marL="800100" lvl="1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Any fact or idea that would not be common knowledge to a reader should have a source citation. If you learned it from someone else, give the source credit. When in doubt, cite.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Secondary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8104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Secondary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DD05A-7D72-4562-B734-8ED344F4C638}"/>
              </a:ext>
            </a:extLst>
          </p:cNvPr>
          <p:cNvSpPr txBox="1"/>
          <p:nvPr/>
        </p:nvSpPr>
        <p:spPr>
          <a:xfrm>
            <a:off x="304800" y="1219200"/>
            <a:ext cx="83819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Plagiarism is increasingly easy to detect. 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So check yourself if you’re at all unsure (e.g., if you rely on a colleague/co-author who you don’t fully trust to be careful).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Use a free online utility: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Duplichecker.com 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Plagiarisma.net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Lots of others (not free): Chegg, </a:t>
            </a:r>
            <a:r>
              <a:rPr lang="en-US" sz="2400" dirty="0" err="1">
                <a:latin typeface="Georgia" pitchFamily="18" charset="0"/>
              </a:rPr>
              <a:t>EasyBib</a:t>
            </a:r>
            <a:r>
              <a:rPr lang="en-US" sz="2400" dirty="0">
                <a:latin typeface="Georgia" pitchFamily="18" charset="0"/>
              </a:rPr>
              <a:t>, Grammarly, </a:t>
            </a:r>
            <a:r>
              <a:rPr lang="en-US" sz="2400" dirty="0" err="1">
                <a:latin typeface="Georgia" pitchFamily="18" charset="0"/>
              </a:rPr>
              <a:t>iThenticate</a:t>
            </a:r>
            <a:r>
              <a:rPr lang="en-US" sz="2400" dirty="0">
                <a:latin typeface="Georgia" pitchFamily="18" charset="0"/>
              </a:rPr>
              <a:t> , Turnitin … some offer free trials.</a:t>
            </a:r>
          </a:p>
          <a:p>
            <a:pPr marL="800100" lvl="1" indent="-342900">
              <a:buFontTx/>
              <a:buChar char="-"/>
            </a:pPr>
            <a:r>
              <a:rPr lang="en-US" sz="2400" dirty="0" err="1">
                <a:latin typeface="Georgia" pitchFamily="18" charset="0"/>
              </a:rPr>
              <a:t>GPTZero</a:t>
            </a:r>
            <a:r>
              <a:rPr lang="en-US" sz="2400" dirty="0">
                <a:latin typeface="Georgia" pitchFamily="18" charset="0"/>
              </a:rPr>
              <a:t> for checking if text was likely generated by AI rather than written by a human</a:t>
            </a:r>
          </a:p>
          <a:p>
            <a:pPr marL="800100" lvl="1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lvl="1"/>
            <a:endParaRPr lang="en-US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400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4800600" y="1501"/>
            <a:ext cx="434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Analysis and Writing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DD05A-7D72-4562-B734-8ED344F4C638}"/>
              </a:ext>
            </a:extLst>
          </p:cNvPr>
          <p:cNvSpPr txBox="1"/>
          <p:nvPr/>
        </p:nvSpPr>
        <p:spPr>
          <a:xfrm>
            <a:off x="304800" y="1219200"/>
            <a:ext cx="83819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itchFamily="18" charset="0"/>
              </a:rPr>
              <a:t>Your data are collected and ready to analyze and then write up as a manuscript. Now what? </a:t>
            </a:r>
          </a:p>
          <a:p>
            <a:endParaRPr lang="en-US" sz="2400" dirty="0"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Georgia" pitchFamily="18" charset="0"/>
              </a:rPr>
              <a:t>Your analysis should be fully </a:t>
            </a: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replicable</a:t>
            </a:r>
            <a:r>
              <a:rPr lang="en-US" sz="2400" b="1" dirty="0">
                <a:latin typeface="Georgia" pitchFamily="18" charset="0"/>
              </a:rPr>
              <a:t> </a:t>
            </a:r>
            <a:r>
              <a:rPr lang="en-US" sz="2400" dirty="0">
                <a:latin typeface="Georgia" pitchFamily="18" charset="0"/>
              </a:rPr>
              <a:t>– i.e., another person could follow the same procedures with another data set – and fully </a:t>
            </a: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reproducible</a:t>
            </a:r>
            <a:r>
              <a:rPr lang="en-US" sz="2400" dirty="0">
                <a:latin typeface="Georgia" pitchFamily="18" charset="0"/>
              </a:rPr>
              <a:t> – i.e., another person could exactly replicate all of your findings with your data and methods. </a:t>
            </a:r>
          </a:p>
          <a:p>
            <a:pPr marL="457200" indent="-457200">
              <a:buAutoNum type="arabicPeriod"/>
            </a:pPr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This implies making your data publicly available (ideally, code too). </a:t>
            </a: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37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4800600" y="1501"/>
            <a:ext cx="434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Analysis and Writing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DD05A-7D72-4562-B734-8ED344F4C638}"/>
              </a:ext>
            </a:extLst>
          </p:cNvPr>
          <p:cNvSpPr txBox="1"/>
          <p:nvPr/>
        </p:nvSpPr>
        <p:spPr>
          <a:xfrm>
            <a:off x="304800" y="1219200"/>
            <a:ext cx="838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itchFamily="18" charset="0"/>
              </a:rPr>
              <a:t>2. </a:t>
            </a:r>
            <a:r>
              <a:rPr lang="en-US" sz="2400" b="1" dirty="0">
                <a:latin typeface="Georgia" pitchFamily="18" charset="0"/>
              </a:rPr>
              <a:t>Minimize recycling </a:t>
            </a:r>
            <a:r>
              <a:rPr lang="en-US" sz="2400" dirty="0">
                <a:latin typeface="Georgia" pitchFamily="18" charset="0"/>
              </a:rPr>
              <a:t>of your own prior writing (i.e., ‘self-plagiarism’) 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If/when such recycling is necessary/desirable, fully cite your own prior work, as if it was from someone else. 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This avoids copyright violations and misrepresentation of your past work as novel and original to this specific paper. </a:t>
            </a: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517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4800600" y="1501"/>
            <a:ext cx="434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Analysis and Writing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DD05A-7D72-4562-B734-8ED344F4C638}"/>
              </a:ext>
            </a:extLst>
          </p:cNvPr>
          <p:cNvSpPr txBox="1"/>
          <p:nvPr/>
        </p:nvSpPr>
        <p:spPr>
          <a:xfrm>
            <a:off x="381000" y="1066800"/>
            <a:ext cx="83819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itchFamily="18" charset="0"/>
              </a:rPr>
              <a:t>3. </a:t>
            </a:r>
            <a:r>
              <a:rPr lang="en-US" sz="2400" b="1" dirty="0">
                <a:latin typeface="Georgia" pitchFamily="18" charset="0"/>
              </a:rPr>
              <a:t>Resolve authorship </a:t>
            </a:r>
            <a:r>
              <a:rPr lang="en-US" sz="2400" dirty="0">
                <a:latin typeface="Georgia" pitchFamily="18" charset="0"/>
              </a:rPr>
              <a:t>before submitting. Follow the Committee on Publication Ethics (COPE) guidelines: </a:t>
            </a:r>
            <a:r>
              <a:rPr lang="en-US" sz="2400" dirty="0">
                <a:latin typeface="Georgia" pitchFamily="18" charset="0"/>
                <a:hlinkClick r:id="rId4"/>
              </a:rPr>
              <a:t>https://publicationethics.org/authorship</a:t>
            </a:r>
            <a:r>
              <a:rPr lang="en-US" sz="2400" dirty="0">
                <a:latin typeface="Georgia" pitchFamily="18" charset="0"/>
              </a:rPr>
              <a:t>. </a:t>
            </a:r>
          </a:p>
          <a:p>
            <a:r>
              <a:rPr lang="en-US" sz="2400" dirty="0">
                <a:latin typeface="Georgia" pitchFamily="18" charset="0"/>
              </a:rPr>
              <a:t>Must meet </a:t>
            </a:r>
            <a:r>
              <a:rPr lang="en-US" sz="2400" i="1" u="sng" dirty="0">
                <a:latin typeface="Georgia" pitchFamily="18" charset="0"/>
              </a:rPr>
              <a:t>all</a:t>
            </a:r>
            <a:r>
              <a:rPr lang="en-US" sz="2400" dirty="0">
                <a:latin typeface="Georgia" pitchFamily="18" charset="0"/>
              </a:rPr>
              <a:t> of four general criteria: </a:t>
            </a:r>
          </a:p>
          <a:p>
            <a:pPr marL="182880"/>
            <a:r>
              <a:rPr lang="en-US" sz="2400" dirty="0">
                <a:latin typeface="Georgia" pitchFamily="18" charset="0"/>
              </a:rPr>
              <a:t>1. Substantial contributions to the work</a:t>
            </a:r>
          </a:p>
          <a:p>
            <a:pPr marL="182880"/>
            <a:r>
              <a:rPr lang="en-US" sz="2400" dirty="0">
                <a:latin typeface="Georgia" pitchFamily="18" charset="0"/>
              </a:rPr>
              <a:t>2. Drafting or revising the work for intellectual content</a:t>
            </a:r>
          </a:p>
          <a:p>
            <a:pPr marL="182880"/>
            <a:r>
              <a:rPr lang="en-US" sz="2400" dirty="0">
                <a:latin typeface="Georgia" pitchFamily="18" charset="0"/>
              </a:rPr>
              <a:t>3. Final approval of the version to be published</a:t>
            </a:r>
          </a:p>
          <a:p>
            <a:pPr marL="182880"/>
            <a:r>
              <a:rPr lang="en-US" sz="2400" dirty="0">
                <a:latin typeface="Georgia" pitchFamily="18" charset="0"/>
              </a:rPr>
              <a:t>4. Agreement to be accountable for </a:t>
            </a:r>
            <a:r>
              <a:rPr lang="en-US" sz="2400" i="1" u="sng" dirty="0">
                <a:latin typeface="Georgia" pitchFamily="18" charset="0"/>
              </a:rPr>
              <a:t>all</a:t>
            </a:r>
            <a:r>
              <a:rPr lang="en-US" sz="2400" dirty="0">
                <a:latin typeface="Georgia" pitchFamily="18" charset="0"/>
              </a:rPr>
              <a:t> aspects of the work. </a:t>
            </a:r>
          </a:p>
          <a:p>
            <a:pPr marL="182880"/>
            <a:r>
              <a:rPr lang="en-US" sz="2400" dirty="0">
                <a:latin typeface="Georgia" pitchFamily="18" charset="0"/>
              </a:rPr>
              <a:t>(#s 3 and 4 imply a consent requirement, not just merit)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Consider local voices (e.g., field staff) as contributors.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Be transparent about contributions. A </a:t>
            </a:r>
            <a:r>
              <a:rPr lang="en-US" sz="2400" dirty="0">
                <a:latin typeface="Georgia" pitchFamily="18" charset="0"/>
                <a:hlinkClick r:id="rId5"/>
              </a:rPr>
              <a:t>Contributor Roles Taxonomy (</a:t>
            </a:r>
            <a:r>
              <a:rPr lang="en-US" sz="2400" dirty="0" err="1">
                <a:latin typeface="Georgia" pitchFamily="18" charset="0"/>
                <a:hlinkClick r:id="rId5"/>
              </a:rPr>
              <a:t>CRediT</a:t>
            </a:r>
            <a:r>
              <a:rPr lang="en-US" sz="2400" dirty="0">
                <a:latin typeface="Georgia" pitchFamily="18" charset="0"/>
                <a:hlinkClick r:id="rId5"/>
              </a:rPr>
              <a:t>) statement</a:t>
            </a:r>
            <a:r>
              <a:rPr lang="en-US" sz="2400" dirty="0">
                <a:latin typeface="Georgia" pitchFamily="18" charset="0"/>
              </a:rPr>
              <a:t> helps. Agree on minimum contributions to merit co-authorship and author orderings. </a:t>
            </a:r>
          </a:p>
          <a:p>
            <a:endParaRPr lang="en-US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597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4800600" y="1501"/>
            <a:ext cx="434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Ethics is Everywhere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DD05A-7D72-4562-B734-8ED344F4C638}"/>
              </a:ext>
            </a:extLst>
          </p:cNvPr>
          <p:cNvSpPr txBox="1"/>
          <p:nvPr/>
        </p:nvSpPr>
        <p:spPr>
          <a:xfrm>
            <a:off x="381000" y="1066800"/>
            <a:ext cx="83819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itchFamily="18" charset="0"/>
              </a:rPr>
              <a:t>Many choices regarding research have ethical implications: the topics you choose to investigate, how you handle peer review assignments, your willingness to take on service responsibilities, etc. Be alert, self-aware, and don’t hesitate to seek counsel from wise colleagues.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You rarely go wrong just asking two questions:  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1. Is it honest?</a:t>
            </a:r>
            <a:r>
              <a:rPr lang="en-US" sz="2400" b="1" dirty="0">
                <a:latin typeface="Georgia" pitchFamily="18" charset="0"/>
              </a:rPr>
              <a:t> </a:t>
            </a:r>
          </a:p>
          <a:p>
            <a:endParaRPr lang="en-US" sz="2400" b="1" dirty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2. Does it respect the dignity of all persons? </a:t>
            </a:r>
          </a:p>
          <a:p>
            <a:endParaRPr lang="en-US" sz="2400" b="1" dirty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And remember: you can never be the final judge of the ethics of your own research design. </a:t>
            </a: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082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3092" y="1068630"/>
            <a:ext cx="8017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Georgia" pitchFamily="18" charset="0"/>
              </a:rPr>
              <a:t>Some useful resources for further reading: </a:t>
            </a:r>
            <a:endParaRPr lang="en-US" sz="28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5"/>
          <p:cNvSpPr txBox="1">
            <a:spLocks/>
          </p:cNvSpPr>
          <p:nvPr/>
        </p:nvSpPr>
        <p:spPr bwMode="auto">
          <a:xfrm>
            <a:off x="5715000" y="39015"/>
            <a:ext cx="3429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Further reading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pic>
        <p:nvPicPr>
          <p:cNvPr id="1026" name="Picture 2" descr="Research Ethics in Applied Economics: A Practical Guide book cover">
            <a:extLst>
              <a:ext uri="{FF2B5EF4-FFF2-40B4-BE49-F238E27FC236}">
                <a16:creationId xmlns:a16="http://schemas.microsoft.com/office/drawing/2014/main" id="{26C61DED-6394-0F34-C7EA-E98A4C527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312420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9EF4A20-05F2-35A5-3740-49F3727F9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515" y="1832479"/>
            <a:ext cx="3125285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132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CDCF5-1165-A9C5-CA44-381CE287A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B06E94-CE39-90D7-37FC-CE40FCCCCDDE}"/>
              </a:ext>
            </a:extLst>
          </p:cNvPr>
          <p:cNvSpPr txBox="1"/>
          <p:nvPr/>
        </p:nvSpPr>
        <p:spPr>
          <a:xfrm>
            <a:off x="114300" y="2895600"/>
            <a:ext cx="8915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Georgia" pitchFamily="18" charset="0"/>
              </a:rPr>
              <a:t>	</a:t>
            </a:r>
            <a:r>
              <a:rPr lang="en-US" sz="2800" b="1" dirty="0">
                <a:latin typeface="Georgia" pitchFamily="18" charset="0"/>
              </a:rPr>
              <a:t>Thank you for your time and attention</a:t>
            </a:r>
          </a:p>
          <a:p>
            <a:pPr algn="ctr"/>
            <a:r>
              <a:rPr lang="en-US" sz="2800" b="1" dirty="0">
                <a:latin typeface="Georgia" pitchFamily="18" charset="0"/>
              </a:rPr>
              <a:t>Comments/questions?</a:t>
            </a:r>
            <a:endParaRPr lang="en-US" sz="2800" dirty="0">
              <a:latin typeface="Georgia" pitchFamily="18" charset="0"/>
            </a:endParaRPr>
          </a:p>
        </p:txBody>
      </p:sp>
      <p:pic>
        <p:nvPicPr>
          <p:cNvPr id="4" name="Picture 5" descr="cu_logo_sml_150_ppt">
            <a:extLst>
              <a:ext uri="{FF2B5EF4-FFF2-40B4-BE49-F238E27FC236}">
                <a16:creationId xmlns:a16="http://schemas.microsoft.com/office/drawing/2014/main" id="{6D34828B-4D57-21A1-5B34-6CE9E0C13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5">
            <a:extLst>
              <a:ext uri="{FF2B5EF4-FFF2-40B4-BE49-F238E27FC236}">
                <a16:creationId xmlns:a16="http://schemas.microsoft.com/office/drawing/2014/main" id="{1D9065E1-0C61-C862-B70B-C50344A68352}"/>
              </a:ext>
            </a:extLst>
          </p:cNvPr>
          <p:cNvSpPr txBox="1">
            <a:spLocks/>
          </p:cNvSpPr>
          <p:nvPr/>
        </p:nvSpPr>
        <p:spPr bwMode="auto">
          <a:xfrm>
            <a:off x="6324600" y="39015"/>
            <a:ext cx="2819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Thank you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0577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066800"/>
            <a:ext cx="86868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b="1" dirty="0"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latin typeface="Georgia" pitchFamily="18" charset="0"/>
              </a:rPr>
              <a:t>Research is about uncovering truths</a:t>
            </a:r>
          </a:p>
          <a:p>
            <a:pPr marL="512763"/>
            <a:r>
              <a:rPr lang="en-US" sz="2400" dirty="0">
                <a:latin typeface="Georgia" pitchFamily="18" charset="0"/>
              </a:rPr>
              <a:t>Incompatible with dis</a:t>
            </a:r>
            <a:r>
              <a:rPr lang="en-US" sz="2400" dirty="0">
                <a:solidFill>
                  <a:srgbClr val="FF0000"/>
                </a:solidFill>
                <a:latin typeface="Georgia" pitchFamily="18" charset="0"/>
              </a:rPr>
              <a:t>honesty</a:t>
            </a:r>
            <a:r>
              <a:rPr lang="en-US" sz="2400" dirty="0">
                <a:latin typeface="Georgia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000" b="1" dirty="0">
              <a:latin typeface="Georgia" pitchFamily="18" charset="0"/>
            </a:endParaRPr>
          </a:p>
          <a:p>
            <a:pPr marL="457200" indent="-457200">
              <a:buAutoNum type="arabicPeriod" startAt="2"/>
            </a:pPr>
            <a:r>
              <a:rPr lang="en-US" sz="2400" b="1" dirty="0">
                <a:latin typeface="Georgia" pitchFamily="18" charset="0"/>
              </a:rPr>
              <a:t>Policy research aims to help people </a:t>
            </a:r>
          </a:p>
          <a:p>
            <a:pPr marL="512763">
              <a:spcAft>
                <a:spcPts val="1200"/>
              </a:spcAft>
            </a:pPr>
            <a:r>
              <a:rPr lang="en-US" sz="2400" dirty="0">
                <a:latin typeface="Georgia" pitchFamily="18" charset="0"/>
              </a:rPr>
              <a:t>Incompatible with failure to respect all </a:t>
            </a:r>
            <a:r>
              <a:rPr lang="en-US" sz="2400" dirty="0">
                <a:solidFill>
                  <a:srgbClr val="FF0000"/>
                </a:solidFill>
                <a:latin typeface="Georgia" pitchFamily="18" charset="0"/>
              </a:rPr>
              <a:t>persons’ dignity</a:t>
            </a:r>
            <a:r>
              <a:rPr lang="en-US" sz="2400" dirty="0">
                <a:latin typeface="Georgia" pitchFamily="18" charset="0"/>
              </a:rPr>
              <a:t>.</a:t>
            </a:r>
          </a:p>
          <a:p>
            <a:r>
              <a:rPr lang="en-US" sz="2400" b="1" dirty="0">
                <a:latin typeface="Georgia" pitchFamily="18" charset="0"/>
              </a:rPr>
              <a:t>3.  You are always a teacher</a:t>
            </a:r>
          </a:p>
          <a:p>
            <a:r>
              <a:rPr lang="en-US" sz="2400" dirty="0">
                <a:latin typeface="Georgia" pitchFamily="18" charset="0"/>
              </a:rPr>
              <a:t>       Impart good lessons by your example.</a:t>
            </a:r>
          </a:p>
          <a:p>
            <a:pPr marL="512763"/>
            <a:endParaRPr lang="en-US" sz="10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4.  Downside risk of ethical lapses is </a:t>
            </a:r>
            <a:r>
              <a:rPr lang="en-US" sz="2400" b="1" u="sng" dirty="0">
                <a:solidFill>
                  <a:srgbClr val="002060"/>
                </a:solidFill>
                <a:latin typeface="Georgia" pitchFamily="18" charset="0"/>
              </a:rPr>
              <a:t>HUGE</a:t>
            </a:r>
          </a:p>
          <a:p>
            <a:pPr lvl="1"/>
            <a:r>
              <a:rPr lang="en-US" sz="2400" dirty="0">
                <a:latin typeface="Georgia" pitchFamily="18" charset="0"/>
              </a:rPr>
              <a:t>Eclipses all the good things you did … negates impact</a:t>
            </a:r>
          </a:p>
          <a:p>
            <a:pPr lvl="1"/>
            <a:r>
              <a:rPr lang="en-US" sz="2400" dirty="0">
                <a:latin typeface="Georgia" pitchFamily="18" charset="0"/>
              </a:rPr>
              <a:t>Reputational recovery unlikely … lose influence, friends, $ </a:t>
            </a:r>
          </a:p>
          <a:p>
            <a:r>
              <a:rPr lang="en-US" sz="2400" dirty="0">
                <a:latin typeface="Georgia" pitchFamily="18" charset="0"/>
              </a:rPr>
              <a:t> </a:t>
            </a:r>
          </a:p>
          <a:p>
            <a:r>
              <a:rPr lang="en-US" sz="2400" b="1" dirty="0">
                <a:latin typeface="Georgia" pitchFamily="18" charset="0"/>
              </a:rPr>
              <a:t>Most research ethics issues ultimately revolve around </a:t>
            </a: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honesty</a:t>
            </a:r>
            <a:r>
              <a:rPr lang="en-US" sz="2400" b="1" dirty="0">
                <a:latin typeface="Georgia" pitchFamily="18" charset="0"/>
              </a:rPr>
              <a:t> and respect for the </a:t>
            </a: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dignity of all persons</a:t>
            </a:r>
            <a:r>
              <a:rPr lang="en-US" sz="2400" b="1" dirty="0">
                <a:latin typeface="Georgia" pitchFamily="18" charset="0"/>
              </a:rPr>
              <a:t>. So routinely take stock of those 2 in research choices.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Motivation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676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Over the course of a research project, there are (at least) 3 domains where research ethics are key:</a:t>
            </a:r>
          </a:p>
          <a:p>
            <a:pPr marL="457200"/>
            <a:endParaRPr lang="en-US" sz="2400" b="1" dirty="0">
              <a:latin typeface="Georgia" pitchFamily="18" charset="0"/>
            </a:endParaRPr>
          </a:p>
          <a:p>
            <a:pPr marL="457200" lvl="2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Primary research </a:t>
            </a:r>
            <a:r>
              <a:rPr lang="en-US" sz="2400" dirty="0">
                <a:latin typeface="Georgia" pitchFamily="18" charset="0"/>
              </a:rPr>
              <a:t>– original data collection design and implementation, esp. w/human subjects (informed consent, do no harm, IRB, IACUC). Take </a:t>
            </a:r>
            <a:r>
              <a:rPr lang="en-US" sz="2400" dirty="0">
                <a:latin typeface="Georgia" pitchFamily="18" charset="0"/>
                <a:hlinkClick r:id="rId3"/>
              </a:rPr>
              <a:t>IRB CITI training</a:t>
            </a:r>
            <a:r>
              <a:rPr lang="en-US" sz="2400" dirty="0">
                <a:latin typeface="Georgia" pitchFamily="18" charset="0"/>
              </a:rPr>
              <a:t>!</a:t>
            </a:r>
          </a:p>
          <a:p>
            <a:pPr marL="457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457200" lvl="2" indent="-457200">
              <a:buAutoNum type="arabicParenR" startAt="2"/>
            </a:pPr>
            <a:r>
              <a:rPr lang="en-US" sz="2400" b="1" dirty="0">
                <a:latin typeface="Georgia" pitchFamily="18" charset="0"/>
              </a:rPr>
              <a:t>Secondary data collection </a:t>
            </a:r>
            <a:r>
              <a:rPr lang="en-US" sz="2400" dirty="0">
                <a:latin typeface="Georgia" pitchFamily="18" charset="0"/>
              </a:rPr>
              <a:t>– use data or ideas that others generated (plagiarism)</a:t>
            </a:r>
          </a:p>
          <a:p>
            <a:pPr marL="457200" lvl="2" indent="-457200">
              <a:buAutoNum type="arabicParenR" startAt="2"/>
            </a:pPr>
            <a:endParaRPr lang="en-US" sz="2400" b="1" dirty="0">
              <a:latin typeface="Georgia" pitchFamily="18" charset="0"/>
            </a:endParaRPr>
          </a:p>
          <a:p>
            <a:pPr marL="457200" lvl="2" indent="-457200">
              <a:buAutoNum type="arabicParenR" startAt="2"/>
            </a:pPr>
            <a:r>
              <a:rPr lang="en-US" sz="2400" b="1" dirty="0">
                <a:latin typeface="Georgia" pitchFamily="18" charset="0"/>
              </a:rPr>
              <a:t>Analysis and writing </a:t>
            </a:r>
            <a:r>
              <a:rPr lang="en-US" sz="2400" dirty="0">
                <a:latin typeface="Georgia" pitchFamily="18" charset="0"/>
              </a:rPr>
              <a:t>(authorship, self-plagiarism, undeclared GAI, reproducibility)</a:t>
            </a:r>
          </a:p>
          <a:p>
            <a:pPr marL="1371600" lvl="2" indent="-457200">
              <a:buAutoNum type="arabicParenR" startAt="2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3 key domains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1637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When collecting primary data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Respect for human dignity compels protection of human research subjects following 3 basic ethical principles (enshrined in the 1979 Belmont Report):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914400" lvl="1" indent="-457200">
              <a:buAutoNum type="arabicPeriod"/>
            </a:pPr>
            <a:r>
              <a:rPr lang="en-US" sz="2400" b="1" dirty="0">
                <a:latin typeface="Georgia" pitchFamily="18" charset="0"/>
              </a:rPr>
              <a:t>Respect for persons</a:t>
            </a:r>
            <a:r>
              <a:rPr lang="en-US" sz="2400" dirty="0">
                <a:latin typeface="Georgia" pitchFamily="18" charset="0"/>
              </a:rPr>
              <a:t>: (i) acknowledge autonomy (i.e., informed consent) and (ii)protect those with diminished autonomy (e.g., children, prisoners, disabled persons)</a:t>
            </a:r>
          </a:p>
          <a:p>
            <a:pPr marL="914400" lvl="1" indent="-457200">
              <a:buAutoNum type="arabicPeriod"/>
            </a:pPr>
            <a:endParaRPr lang="en-US" sz="2400" b="1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How? 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Consent scripts that explain purpose/risks and how to contact supervisor if a problem arises (incl. photo/video)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Subjects can opt out at any time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Avoid or minimize deception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Get consent of guardians of non-autonomous subjects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Primary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609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400" b="1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2. </a:t>
            </a:r>
            <a:r>
              <a:rPr lang="en-US" sz="2400" b="1" dirty="0" err="1">
                <a:latin typeface="Georgia" pitchFamily="18" charset="0"/>
              </a:rPr>
              <a:t>Benificence</a:t>
            </a:r>
            <a:r>
              <a:rPr lang="en-US" sz="2400" dirty="0">
                <a:latin typeface="Georgia" pitchFamily="18" charset="0"/>
              </a:rPr>
              <a:t>: (i) do no harm, and (ii) maximize possible benefits while minimizing possible harms</a:t>
            </a:r>
          </a:p>
          <a:p>
            <a:pPr marL="914400" lvl="1" indent="-457200">
              <a:buAutoNum type="arabicPeriod"/>
            </a:pPr>
            <a:endParaRPr lang="en-US" sz="2400" b="1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How? 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Minimize intrusive/traumatic questions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Protections for any physical activity - biomarker samples, anthropometry, exertion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Safeguard privacy – data security, de-identify data before sharing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Sharing benefits, incl. study findings </a:t>
            </a:r>
          </a:p>
          <a:p>
            <a:pPr marL="800100" lvl="1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pPr marL="800100" lvl="1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Primary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73477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3. Justice</a:t>
            </a:r>
            <a:r>
              <a:rPr lang="en-US" sz="2400" dirty="0">
                <a:latin typeface="Georgia" pitchFamily="18" charset="0"/>
              </a:rPr>
              <a:t>: who receives benefits or bears risks of research? Respect equality of all persons. JEDI (justice, equality, diversity, inclusion) considerations enter here. </a:t>
            </a:r>
          </a:p>
          <a:p>
            <a:pPr lvl="1"/>
            <a:endParaRPr lang="en-US" sz="2400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How? 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everyone same survey questions 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Randomize assignment to treatments w/policy equipoise – meaningful uncertainty about the efficacy of each arm of RCT in achieving relevant outcomes for all participants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Declare and avoid/manage prospective conflicts of interest</a:t>
            </a:r>
          </a:p>
          <a:p>
            <a:pPr marL="800100" lvl="1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Primary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99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>
                <a:latin typeface="Georgia" pitchFamily="18" charset="0"/>
              </a:rPr>
              <a:t>Researchers must thoughtfully consider these principles in designing and implementing research. </a:t>
            </a:r>
          </a:p>
          <a:p>
            <a:pPr lvl="1"/>
            <a:endParaRPr lang="en-US" sz="2400" dirty="0">
              <a:latin typeface="Georgia" pitchFamily="18" charset="0"/>
            </a:endParaRP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But we cannot be the final judge of ourselves. </a:t>
            </a:r>
            <a:r>
              <a:rPr lang="en-US" sz="2400" dirty="0">
                <a:latin typeface="Georgia" pitchFamily="18" charset="0"/>
              </a:rPr>
              <a:t>Always submit your research designs to an </a:t>
            </a:r>
            <a:r>
              <a:rPr lang="en-US" sz="2400" b="1" dirty="0">
                <a:latin typeface="Georgia" pitchFamily="18" charset="0"/>
              </a:rPr>
              <a:t>institutional review board (IRB)</a:t>
            </a:r>
            <a:r>
              <a:rPr lang="en-US" sz="2400" dirty="0">
                <a:latin typeface="Georgia" pitchFamily="18" charset="0"/>
              </a:rPr>
              <a:t> - or a collaborator’s IRB – to assess ethical compliance in research on human subjects.</a:t>
            </a:r>
          </a:p>
          <a:p>
            <a:pPr lvl="1"/>
            <a:endParaRPr lang="en-US" sz="2400" dirty="0">
              <a:latin typeface="Georgia" pitchFamily="18" charset="0"/>
            </a:endParaRPr>
          </a:p>
          <a:p>
            <a:pPr lvl="1"/>
            <a:endParaRPr lang="en-US" sz="2400" dirty="0">
              <a:latin typeface="Georgia" pitchFamily="18" charset="0"/>
            </a:endParaRPr>
          </a:p>
          <a:p>
            <a:pPr lvl="1"/>
            <a:r>
              <a:rPr lang="en-US" sz="2400" dirty="0">
                <a:latin typeface="Georgia" pitchFamily="18" charset="0"/>
              </a:rPr>
              <a:t>Note: Protections of non-human sentient beings fall under the domain of </a:t>
            </a:r>
            <a:r>
              <a:rPr lang="en-US" sz="2400" b="1" dirty="0">
                <a:latin typeface="Georgia" pitchFamily="18" charset="0"/>
              </a:rPr>
              <a:t>Institutional Animal Care and Use Committees (IACUC)</a:t>
            </a:r>
            <a:r>
              <a:rPr lang="en-US" sz="2400" dirty="0">
                <a:latin typeface="Georgia" pitchFamily="18" charset="0"/>
              </a:rPr>
              <a:t>. If you plan research on livestock, pets, or wildlife, check into IACUC requirements for compliance with research ethics on non-human subjects. 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Primary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1474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>
                <a:latin typeface="Georgia" pitchFamily="18" charset="0"/>
              </a:rPr>
              <a:t>One last consideration in primary research:</a:t>
            </a:r>
          </a:p>
          <a:p>
            <a:pPr lvl="1"/>
            <a:endParaRPr lang="en-US" sz="2400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Replicability</a:t>
            </a:r>
            <a:r>
              <a:rPr lang="en-US" sz="2400" dirty="0">
                <a:latin typeface="Georgia" pitchFamily="18" charset="0"/>
              </a:rPr>
              <a:t>: your data collection methods should be clearly documented such that another investigator could exactly replicate your study in a new sample. </a:t>
            </a:r>
          </a:p>
          <a:p>
            <a:pPr lvl="1"/>
            <a:endParaRPr lang="en-US" sz="2400" dirty="0">
              <a:latin typeface="Georgia" pitchFamily="18" charset="0"/>
            </a:endParaRPr>
          </a:p>
          <a:p>
            <a:pPr lvl="1"/>
            <a:r>
              <a:rPr lang="en-US" sz="2400" b="1" dirty="0">
                <a:latin typeface="Georgia" pitchFamily="18" charset="0"/>
              </a:rPr>
              <a:t>How? Meticulously document: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Sample selection (sample frame source/construction, stratification (if any), sampling (incl. weights, if any)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RCT design and assignment to treatment arms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Data collection protocols: equipment, questionnaires, etc.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Data entry methods (for CAPI devices, platform used)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Assemble and publish (on web site) codebook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Primary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7484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1" y="1219200"/>
            <a:ext cx="89153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If you don’t collect your own data, you </a:t>
            </a:r>
            <a:r>
              <a:rPr lang="en-US" sz="2400" b="1" u="sng" dirty="0">
                <a:latin typeface="Georgia" pitchFamily="18" charset="0"/>
              </a:rPr>
              <a:t>still have the same ethical obligations</a:t>
            </a:r>
            <a:r>
              <a:rPr lang="en-US" sz="2400" b="1" dirty="0">
                <a:latin typeface="Georgia" pitchFamily="18" charset="0"/>
              </a:rPr>
              <a:t>: respect for persons, beneficence, justice. </a:t>
            </a:r>
          </a:p>
          <a:p>
            <a:r>
              <a:rPr lang="en-US" sz="2400" dirty="0">
                <a:latin typeface="Georgia" pitchFamily="18" charset="0"/>
              </a:rPr>
              <a:t> </a:t>
            </a:r>
          </a:p>
          <a:p>
            <a:r>
              <a:rPr lang="en-US" sz="2400" dirty="0">
                <a:latin typeface="Georgia" pitchFamily="18" charset="0"/>
              </a:rPr>
              <a:t>Seek IRB approval (usually exempt if using de-identified data)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Be especially attentive to data security if you have access to any individual identifiers. 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Secondary research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2318332"/>
      </p:ext>
    </p:extLst>
  </p:cSld>
  <p:clrMapOvr>
    <a:masterClrMapping/>
  </p:clrMapOvr>
</p:sld>
</file>

<file path=ppt/theme/theme1.xml><?xml version="1.0" encoding="utf-8"?>
<a:theme xmlns:a="http://schemas.openxmlformats.org/drawingml/2006/main" name="Opportunity104October2008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Opportunity104October2008</Template>
  <TotalTime>13079</TotalTime>
  <Words>1344</Words>
  <Application>Microsoft Office PowerPoint</Application>
  <PresentationFormat>On-screen Show (4:3)</PresentationFormat>
  <Paragraphs>165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Opportunity104October2008</vt:lpstr>
      <vt:lpstr>Custom Design</vt:lpstr>
      <vt:lpstr>1_Custom Design</vt:lpstr>
      <vt:lpstr> Chris Barrett STARS professional development training May 1, 2025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Cornell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CALS</dc:creator>
  <cp:lastModifiedBy>Chris Barrett</cp:lastModifiedBy>
  <cp:revision>713</cp:revision>
  <cp:lastPrinted>2012-10-16T03:05:11Z</cp:lastPrinted>
  <dcterms:created xsi:type="dcterms:W3CDTF">2010-06-02T17:17:22Z</dcterms:created>
  <dcterms:modified xsi:type="dcterms:W3CDTF">2025-04-30T17:10:43Z</dcterms:modified>
</cp:coreProperties>
</file>